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4" d="100"/>
          <a:sy n="64" d="100"/>
        </p:scale>
        <p:origin x="-1336" y="-6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fld id="{07A3728A-9FFE-47A5-93EC-619C21AC4BC1}" type="datetimeFigureOut">
              <a:rPr lang="en-US" smtClean="0"/>
              <a:t>3/2/2026</a:t>
            </a:fld>
            <a:endParaRPr lang="en-US"/>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E300C673-7E61-42B0-AEC3-FC5B77A6B37B}" type="slidenum">
              <a:rPr lang="en-US" smtClean="0"/>
              <a:t>‹#›</a:t>
            </a:fld>
            <a:endParaRPr lang="en-US"/>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7A3728A-9FFE-47A5-93EC-619C21AC4BC1}" type="datetimeFigureOut">
              <a:rPr lang="en-US" smtClean="0"/>
              <a:t>3/2/2026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300C673-7E61-42B0-AEC3-FC5B77A6B37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7A3728A-9FFE-47A5-93EC-619C21AC4BC1}" type="datetimeFigureOut">
              <a:rPr lang="en-US" smtClean="0"/>
              <a:t>3/2/2026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300C673-7E61-42B0-AEC3-FC5B77A6B37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7A3728A-9FFE-47A5-93EC-619C21AC4BC1}" type="datetimeFigureOut">
              <a:rPr lang="en-US" smtClean="0"/>
              <a:t>3/2/2026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300C673-7E61-42B0-AEC3-FC5B77A6B37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fld id="{07A3728A-9FFE-47A5-93EC-619C21AC4BC1}" type="datetimeFigureOut">
              <a:rPr lang="en-US" smtClean="0"/>
              <a:t>3/2/2026</a:t>
            </a:fld>
            <a:endParaRPr lang="en-US"/>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E300C673-7E61-42B0-AEC3-FC5B77A6B37B}" type="slidenum">
              <a:rPr lang="en-US" smtClean="0"/>
              <a:t>‹#›</a:t>
            </a:fld>
            <a:endParaRPr lang="en-US"/>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07A3728A-9FFE-47A5-93EC-619C21AC4BC1}" type="datetimeFigureOut">
              <a:rPr lang="en-US" smtClean="0"/>
              <a:t>3/2/2026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a:xfrm>
            <a:off x="8641080" y="6514568"/>
            <a:ext cx="464288" cy="274320"/>
          </a:xfrm>
        </p:spPr>
        <p:txBody>
          <a:bodyPr/>
          <a:lstStyle>
            <a:extLst/>
          </a:lstStyle>
          <a:p>
            <a:fld id="{E300C673-7E61-42B0-AEC3-FC5B77A6B37B}" type="slidenum">
              <a:rPr lang="en-US" smtClean="0"/>
              <a:t>‹#›</a:t>
            </a:fld>
            <a:endParaRPr lang="en-US"/>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07A3728A-9FFE-47A5-93EC-619C21AC4BC1}" type="datetimeFigureOut">
              <a:rPr lang="en-US" smtClean="0"/>
              <a:t>3/2/2026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a:xfrm>
            <a:off x="8641080" y="6514568"/>
            <a:ext cx="464288" cy="274320"/>
          </a:xfrm>
        </p:spPr>
        <p:txBody>
          <a:bodyPr/>
          <a:lstStyle>
            <a:extLst/>
          </a:lstStyle>
          <a:p>
            <a:fld id="{E300C673-7E61-42B0-AEC3-FC5B77A6B37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07A3728A-9FFE-47A5-93EC-619C21AC4BC1}" type="datetimeFigureOut">
              <a:rPr lang="en-US" smtClean="0"/>
              <a:t>3/2/2026</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E300C673-7E61-42B0-AEC3-FC5B77A6B37B}" type="slidenum">
              <a:rPr lang="en-US" smtClean="0"/>
              <a:t>‹#›</a:t>
            </a:fld>
            <a:endParaRPr lang="en-US"/>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07A3728A-9FFE-47A5-93EC-619C21AC4BC1}" type="datetimeFigureOut">
              <a:rPr lang="en-US" smtClean="0"/>
              <a:t>3/2/2026</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E300C673-7E61-42B0-AEC3-FC5B77A6B37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fld id="{07A3728A-9FFE-47A5-93EC-619C21AC4BC1}" type="datetimeFigureOut">
              <a:rPr lang="en-US" smtClean="0"/>
              <a:t>3/2/2026</a:t>
            </a:fld>
            <a:endParaRPr lang="en-US"/>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E300C673-7E61-42B0-AEC3-FC5B77A6B37B}" type="slidenum">
              <a:rPr lang="en-US" smtClean="0"/>
              <a:t>‹#›</a:t>
            </a:fld>
            <a:endParaRPr lang="en-US"/>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fld id="{07A3728A-9FFE-47A5-93EC-619C21AC4BC1}" type="datetimeFigureOut">
              <a:rPr lang="en-US" smtClean="0"/>
              <a:t>3/2/2026</a:t>
            </a:fld>
            <a:endParaRPr lang="en-US"/>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E300C673-7E61-42B0-AEC3-FC5B77A6B37B}" type="slidenum">
              <a:rPr lang="en-US" smtClean="0"/>
              <a:t>‹#›</a:t>
            </a:fld>
            <a:endParaRPr lang="en-US"/>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07A3728A-9FFE-47A5-93EC-619C21AC4BC1}" type="datetimeFigureOut">
              <a:rPr lang="en-US" smtClean="0"/>
              <a:t>3/2/2026</a:t>
            </a:fld>
            <a:endParaRPr lang="en-US"/>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E300C673-7E61-42B0-AEC3-FC5B77A6B37B}" type="slidenum">
              <a:rPr lang="en-US" smtClean="0"/>
              <a:t>‹#›</a:t>
            </a:fld>
            <a:endParaRPr lang="en-US"/>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Foreign Exchange Rate</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Example of Managed Floating Exchange Rate</a:t>
            </a:r>
            <a:endParaRPr lang="en-US" dirty="0"/>
          </a:p>
        </p:txBody>
      </p:sp>
      <p:sp>
        <p:nvSpPr>
          <p:cNvPr id="3" name="Content Placeholder 2"/>
          <p:cNvSpPr>
            <a:spLocks noGrp="1"/>
          </p:cNvSpPr>
          <p:nvPr>
            <p:ph idx="1"/>
          </p:nvPr>
        </p:nvSpPr>
        <p:spPr/>
        <p:txBody>
          <a:bodyPr>
            <a:normAutofit fontScale="62500" lnSpcReduction="20000"/>
          </a:bodyPr>
          <a:lstStyle/>
          <a:p>
            <a:pPr algn="just" fontAlgn="base">
              <a:buNone/>
            </a:pPr>
            <a:r>
              <a:rPr lang="en-US" dirty="0" smtClean="0"/>
              <a:t>Suppose</a:t>
            </a:r>
            <a:r>
              <a:rPr lang="en-US" dirty="0"/>
              <a:t>, India has adopted Managed Floating System and the Reserve Bank of India (Central Bank) wants to keep the exchange rate $1 = ₹60. And let's assume that the Reserve Bank of India is ready to tolerate small fluctuations, like from 59.75 to 60.25; i.e., .25.</a:t>
            </a:r>
            <a:br>
              <a:rPr lang="en-US" dirty="0"/>
            </a:br>
            <a:endParaRPr lang="en-US" dirty="0" smtClean="0"/>
          </a:p>
          <a:p>
            <a:pPr algn="just" fontAlgn="base">
              <a:buNone/>
            </a:pPr>
            <a:r>
              <a:rPr lang="en-US" dirty="0" smtClean="0"/>
              <a:t>If </a:t>
            </a:r>
            <a:r>
              <a:rPr lang="en-US" dirty="0"/>
              <a:t>the value remains within the above limit, then there is no intervention. But if due to excess demand for the Indian rupee the value of the rupee starts declining below 59.75/$. Then, in that case, RBI will start increasing the supply of rupees by selling the rupees for dollars and acquiring holding of dollars.</a:t>
            </a:r>
            <a:br>
              <a:rPr lang="en-US" dirty="0"/>
            </a:br>
            <a:r>
              <a:rPr lang="en-US" dirty="0"/>
              <a:t>Similarly, due to the excess supply of the Indian rupee, if the value of the rupee starts increasing above 60.25/$. Then, in that case, RBI will start increasing the demand for Indian rupees by exchanging the dollars for rupees and running down its holding of dollars.</a:t>
            </a:r>
            <a:br>
              <a:rPr lang="en-US" dirty="0"/>
            </a:br>
            <a:r>
              <a:rPr lang="en-US" dirty="0"/>
              <a:t>Hence, in this way, the Reserve Bank of India maintains the exchange rate.</a:t>
            </a:r>
          </a:p>
          <a:p>
            <a:pPr algn="just">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pPr algn="just" fontAlgn="base">
              <a:buNone/>
            </a:pPr>
            <a:r>
              <a:rPr lang="en-US" dirty="0"/>
              <a:t>A medium of exchange for goods and services is called currency. In a nutshell, it is money issued by governments and accepted for payment in the country. It comes in the form of coins and paper. Every nation has a currency that is widely accepted within its boundaries. </a:t>
            </a:r>
            <a:r>
              <a:rPr lang="en-US" b="1" i="1" dirty="0"/>
              <a:t>For example,</a:t>
            </a:r>
            <a:r>
              <a:rPr lang="en-US" dirty="0"/>
              <a:t> the Indian rupee (₹) in India, the Pound (£) in England, and the Dollar ($) in the United States of America. </a:t>
            </a:r>
          </a:p>
          <a:p>
            <a:pPr algn="just" fontAlgn="base">
              <a:buNone/>
            </a:pPr>
            <a:r>
              <a:rPr lang="en-US" dirty="0"/>
              <a:t>A country's currency cannot be used in another country; </a:t>
            </a:r>
            <a:r>
              <a:rPr lang="en-US" b="1" i="1" dirty="0"/>
              <a:t>for example,</a:t>
            </a:r>
            <a:r>
              <a:rPr lang="en-US" dirty="0"/>
              <a:t> the Indian rupee (₹) can not be directly acceptable in the USA. In today's world, countries have economic relations with each other. Thus there is an increase in interdependence among the countries. Therefore, in the case of international payments, it has to be first converted into the other country's currency after this it can be used in economic transactions. If an Indian resident wants to visit the USA then he/she has to pay in Dollars ($) to stay there or if an Indian resident wants to purchase a certain thing from abroad then he/she has to pay in their respective currency to purchase that thing. </a:t>
            </a:r>
          </a:p>
          <a:p>
            <a:pPr algn="just">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pPr algn="just" fontAlgn="base">
              <a:buNone/>
            </a:pPr>
            <a:r>
              <a:rPr lang="en-US" dirty="0"/>
              <a:t> </a:t>
            </a:r>
            <a:r>
              <a:rPr lang="en-US" dirty="0" smtClean="0"/>
              <a:t>Thus for this purpose, the currency of one country is converted into the currency of another country and the rate at which one currency is exchanged for another is called</a:t>
            </a:r>
            <a:r>
              <a:rPr lang="en-US" b="1" dirty="0" smtClean="0"/>
              <a:t> </a:t>
            </a:r>
            <a:r>
              <a:rPr lang="en-US" dirty="0" smtClean="0"/>
              <a:t>the</a:t>
            </a:r>
            <a:r>
              <a:rPr lang="en-US" b="1" dirty="0" smtClean="0"/>
              <a:t> Foreign Exchange Rate </a:t>
            </a:r>
            <a:r>
              <a:rPr lang="en-US" dirty="0" smtClean="0"/>
              <a:t>or</a:t>
            </a:r>
            <a:r>
              <a:rPr lang="en-US" b="1" dirty="0" smtClean="0"/>
              <a:t> Foreign Rate of Exchange</a:t>
            </a:r>
            <a:r>
              <a:rPr lang="en-US" dirty="0" smtClean="0"/>
              <a:t>. In simple words, it is the price paid in domestic currency for buying a unit in foreign currency. </a:t>
            </a:r>
            <a:r>
              <a:rPr lang="en-US" b="1" i="1" dirty="0" smtClean="0"/>
              <a:t>For example,</a:t>
            </a:r>
            <a:r>
              <a:rPr lang="en-US" dirty="0" smtClean="0"/>
              <a:t> If 60 rupees are to be paid to get one dollar then the exchange rate in that case is:</a:t>
            </a:r>
          </a:p>
          <a:p>
            <a:pPr algn="ctr" fontAlgn="base">
              <a:buNone/>
            </a:pPr>
            <a:r>
              <a:rPr lang="en-US" b="1" dirty="0" smtClean="0"/>
              <a:t>$ </a:t>
            </a:r>
            <a:r>
              <a:rPr lang="en-US" b="1" dirty="0"/>
              <a:t>1 : ₹ 60</a:t>
            </a:r>
          </a:p>
          <a:p>
            <a:pPr algn="just" fontAlgn="base">
              <a:buNone/>
            </a:pPr>
            <a:r>
              <a:rPr lang="en-US" dirty="0"/>
              <a:t>The exchange rate can be expressed as the ratio of exchange between the currencies of other countries. It is the price of one currency in terms of another currency. The exchange rate is also known as the </a:t>
            </a:r>
            <a:r>
              <a:rPr lang="en-US" b="1" dirty="0"/>
              <a:t>External Value of Domestic Currency</a:t>
            </a:r>
            <a:r>
              <a:rPr lang="en-US" dirty="0"/>
              <a:t>. It is the rate at which the imports and exports of a country are valued at a given point of time.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pPr algn="just" fontAlgn="base">
              <a:buNone/>
            </a:pPr>
            <a:r>
              <a:rPr lang="en-US" b="1" dirty="0" smtClean="0"/>
              <a:t>Foreign Exchange</a:t>
            </a:r>
            <a:r>
              <a:rPr lang="en-US" dirty="0" smtClean="0"/>
              <a:t> refers to the currencies of countries other than the domestic currency of a given country. In simple terms, it is the aggregation of the Foreign currencies held by the country's government, and Securities and bonds issued by foreign companies and governments.</a:t>
            </a:r>
          </a:p>
          <a:p>
            <a:pPr algn="just" fontAlgn="base">
              <a:buNone/>
            </a:pPr>
            <a:r>
              <a:rPr lang="en-US" b="1" dirty="0" smtClean="0"/>
              <a:t>There are two ways to interpret the Foreign Exchange Rate:</a:t>
            </a:r>
          </a:p>
          <a:p>
            <a:pPr algn="just" fontAlgn="base">
              <a:buNone/>
            </a:pPr>
            <a:r>
              <a:rPr lang="en-US" dirty="0" smtClean="0"/>
              <a:t>It is the number of units of domestic currency that are required to purchase a unit in the domestic currency. As discussed above, $1 = ₹60. Thus an Indian resident needs ₹60 to buy a unit of $(dollar).</a:t>
            </a:r>
          </a:p>
          <a:p>
            <a:pPr algn="just" fontAlgn="base">
              <a:buNone/>
            </a:pPr>
            <a:r>
              <a:rPr lang="en-US" dirty="0" smtClean="0"/>
              <a:t>Similarly, it means the foreign currency required to buy a unit of the domestic currency. If we take the above example, then the price of a rupee is ₹1=$ 160   ₹1=$ 601​    i.e., ₹1 = 0.167$. Thus a foreign resident needs 0.167$ to buy a unit of ₹ (rupee).</a:t>
            </a:r>
          </a:p>
          <a:p>
            <a:pPr algn="just" fontAlgn="base">
              <a:buNone/>
            </a:pPr>
            <a:r>
              <a:rPr lang="en-US" dirty="0" smtClean="0"/>
              <a:t>The foreign exchange rate can fluctuate on a year-to-year basis or even a day-to-day basis. A country has many foreign exchange rates as there are many foreign currencies. The rate at which it is exchanged; i.e., the exchange rate is determined by the forces of demand and supply.</a:t>
            </a:r>
          </a:p>
          <a:p>
            <a:pPr algn="just">
              <a:buNone/>
            </a:pPr>
            <a:endParaRPr lang="en-US" dirty="0" smtClean="0"/>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What is Currency Depreciation?</a:t>
            </a:r>
            <a:endParaRPr lang="en-US" dirty="0"/>
          </a:p>
        </p:txBody>
      </p:sp>
      <p:sp>
        <p:nvSpPr>
          <p:cNvPr id="3" name="Content Placeholder 2"/>
          <p:cNvSpPr>
            <a:spLocks noGrp="1"/>
          </p:cNvSpPr>
          <p:nvPr>
            <p:ph idx="1"/>
          </p:nvPr>
        </p:nvSpPr>
        <p:spPr/>
        <p:txBody>
          <a:bodyPr>
            <a:normAutofit fontScale="55000" lnSpcReduction="20000"/>
          </a:bodyPr>
          <a:lstStyle/>
          <a:p>
            <a:pPr algn="just" fontAlgn="base">
              <a:buNone/>
            </a:pPr>
            <a:r>
              <a:rPr lang="en-US" dirty="0" smtClean="0"/>
              <a:t>It </a:t>
            </a:r>
            <a:r>
              <a:rPr lang="en-US" dirty="0"/>
              <a:t>refers to the decrease in the value of the domestic currency (₹) in terms of one or more foreign currencies (like $). It makes domestic currency less valuable, and more is required to buy a unit of currency. </a:t>
            </a:r>
            <a:r>
              <a:rPr lang="en-US" b="1" i="1" dirty="0"/>
              <a:t>For example,</a:t>
            </a:r>
            <a:r>
              <a:rPr lang="en-US" dirty="0"/>
              <a:t> if the price of $1 rises from ₹60 to ₹64, then it can be said that there is a depreciation of the Indian currency.</a:t>
            </a:r>
          </a:p>
          <a:p>
            <a:pPr algn="just" fontAlgn="base">
              <a:buNone/>
            </a:pPr>
            <a:r>
              <a:rPr lang="en-US" dirty="0"/>
              <a:t>The main factors contributing to currency depreciation are </a:t>
            </a:r>
            <a:r>
              <a:rPr lang="en-US" b="1" dirty="0"/>
              <a:t>easy monetary policy and excessive inflation</a:t>
            </a:r>
            <a:r>
              <a:rPr lang="en-US" dirty="0"/>
              <a:t>. It can also be caused by political instability. Due to uncertainty in the domestic country, investors fear investing in the domestic country.</a:t>
            </a:r>
            <a:r>
              <a:rPr lang="en-US" i="1" dirty="0"/>
              <a:t> </a:t>
            </a:r>
            <a:r>
              <a:rPr lang="en-US" b="1" i="1" dirty="0"/>
              <a:t>For example</a:t>
            </a:r>
            <a:r>
              <a:rPr lang="en-US" b="1" dirty="0"/>
              <a:t>,</a:t>
            </a:r>
            <a:r>
              <a:rPr lang="en-US" dirty="0"/>
              <a:t> Due to the war between Russia and Ukraine investors fear investing in the country because of instability in the economy. Besides, if the country imports large amounts of products, then there will be a trade imbalance, which will lead to currency depreciation.</a:t>
            </a:r>
          </a:p>
          <a:p>
            <a:pPr algn="just" fontAlgn="base"/>
            <a:r>
              <a:rPr lang="en-US" b="1" dirty="0"/>
              <a:t>Effects of Currency Depreciation on Exports:</a:t>
            </a:r>
          </a:p>
          <a:p>
            <a:pPr algn="just" fontAlgn="base">
              <a:buNone/>
            </a:pPr>
            <a:r>
              <a:rPr lang="en-US" dirty="0"/>
              <a:t>Currency depreciation means a fall in the price of domestic currency (₹) in comparison to foreign currencies ($). </a:t>
            </a:r>
            <a:r>
              <a:rPr lang="en-US" b="1" i="1" dirty="0"/>
              <a:t>For example,</a:t>
            </a:r>
            <a:r>
              <a:rPr lang="en-US" dirty="0"/>
              <a:t> earlier people can get goods worth ₹60 from a unit of the dollar, but now they can get goods worth ₹64 from 1$. It means that more goods can be purchased from India in rupees with the same amount of dollar. Thus it leads to an increase in exports from India to the USA, as exports become cheaper.</a:t>
            </a:r>
          </a:p>
          <a:p>
            <a:pPr algn="just">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What is Currency Appreciation?</a:t>
            </a:r>
            <a:endParaRPr lang="en-US" dirty="0"/>
          </a:p>
        </p:txBody>
      </p:sp>
      <p:sp>
        <p:nvSpPr>
          <p:cNvPr id="3" name="Content Placeholder 2"/>
          <p:cNvSpPr>
            <a:spLocks noGrp="1"/>
          </p:cNvSpPr>
          <p:nvPr>
            <p:ph idx="1"/>
          </p:nvPr>
        </p:nvSpPr>
        <p:spPr/>
        <p:txBody>
          <a:bodyPr>
            <a:normAutofit fontScale="47500" lnSpcReduction="20000"/>
          </a:bodyPr>
          <a:lstStyle/>
          <a:p>
            <a:pPr algn="just" fontAlgn="base">
              <a:buNone/>
            </a:pPr>
            <a:r>
              <a:rPr lang="en-US" dirty="0" smtClean="0"/>
              <a:t>It </a:t>
            </a:r>
            <a:r>
              <a:rPr lang="en-US" dirty="0"/>
              <a:t>refers to an increase in the value of a domestic currency (₹) in terms of one or more foreign currencies (like $). It makes the domestic currency more valuable, and less of it is required to buy a unit of currency. </a:t>
            </a:r>
            <a:r>
              <a:rPr lang="en-US" b="1" i="1" dirty="0"/>
              <a:t>For example,</a:t>
            </a:r>
            <a:r>
              <a:rPr lang="en-US" i="1" dirty="0"/>
              <a:t> </a:t>
            </a:r>
            <a:r>
              <a:rPr lang="en-US" dirty="0"/>
              <a:t>if the price of $1 falls from ₹64 to ₹ 60, then it can be said that there is appreciation of Indian currency. The main factors contributing to currency appreciation are interest rates and inflation. In the case of low inflation, there is an increase in interest rates, and higher rates attract more investors in the overseas market, which will ultimately increase the value of the domestic currency. Another main reason is investor sentiment. If an investor feels that his/her money is safe in the economy; i.e., there is political stability in the country, then it will attract capital flows from overseas leading to an increase in the value of the domestic currency.</a:t>
            </a:r>
          </a:p>
          <a:p>
            <a:pPr algn="just" fontAlgn="base"/>
            <a:r>
              <a:rPr lang="en-US" b="1" dirty="0"/>
              <a:t>Effects of Currency Appreciation on Imports:</a:t>
            </a:r>
          </a:p>
          <a:p>
            <a:pPr algn="just" fontAlgn="base">
              <a:buNone/>
            </a:pPr>
            <a:r>
              <a:rPr lang="en-US" dirty="0"/>
              <a:t>Currency appreciation means a rise in the price of domestic currency (₹) in comparison to foreign currencies ($). Earlier, </a:t>
            </a:r>
            <a:r>
              <a:rPr lang="en-US" b="1" i="1" dirty="0"/>
              <a:t>for example,</a:t>
            </a:r>
            <a:r>
              <a:rPr lang="en-US" dirty="0"/>
              <a:t> an Indian resident needs ₹64 to buy a unit of dollar, but now he needs ₹60 to buy the same. It means that more goods can be purchased from the USA with the same amount of rupees in dollars. Thus, it leads to an increase in imports from the USA to India as American goods become cheaper.</a:t>
            </a:r>
          </a:p>
          <a:p>
            <a:pPr algn="just" fontAlgn="base">
              <a:buNone/>
            </a:pPr>
            <a:r>
              <a:rPr lang="en-US" dirty="0"/>
              <a:t>Different countries have different methods of determining their currency's exchange rate. It can be a Fixed exchange rate, Floating exchange rate or Managed Floating exchange rate. </a:t>
            </a:r>
          </a:p>
          <a:p>
            <a:pPr algn="just">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1. Fixed Exchange Rate</a:t>
            </a:r>
            <a:endParaRPr lang="en-US" dirty="0"/>
          </a:p>
        </p:txBody>
      </p:sp>
      <p:sp>
        <p:nvSpPr>
          <p:cNvPr id="3" name="Content Placeholder 2"/>
          <p:cNvSpPr>
            <a:spLocks noGrp="1"/>
          </p:cNvSpPr>
          <p:nvPr>
            <p:ph idx="1"/>
          </p:nvPr>
        </p:nvSpPr>
        <p:spPr/>
        <p:txBody>
          <a:bodyPr>
            <a:normAutofit fontScale="55000" lnSpcReduction="20000"/>
          </a:bodyPr>
          <a:lstStyle/>
          <a:p>
            <a:pPr algn="just" fontAlgn="base">
              <a:buNone/>
            </a:pPr>
            <a:r>
              <a:rPr lang="en-US" dirty="0" smtClean="0"/>
              <a:t>Under </a:t>
            </a:r>
            <a:r>
              <a:rPr lang="en-US" dirty="0"/>
              <a:t>this system, the exchange rate for the currency is fixed by the government. Thus the government is responsible to maintain the stability of the exchange rate. Each country maintains the value of its currency in terms of some 'external standard' like gold, silver, another precious metal, or another country's currency. </a:t>
            </a:r>
          </a:p>
          <a:p>
            <a:pPr algn="just" fontAlgn="base"/>
            <a:r>
              <a:rPr lang="en-US" dirty="0"/>
              <a:t>The main purpose of a fixed exchange </a:t>
            </a:r>
            <a:r>
              <a:rPr lang="en-US" dirty="0" smtClean="0"/>
              <a:t>rate is </a:t>
            </a:r>
            <a:r>
              <a:rPr lang="en-US" dirty="0"/>
              <a:t>to maintain stability in the country's foreign trade and capital flows.</a:t>
            </a:r>
          </a:p>
          <a:p>
            <a:pPr algn="just" fontAlgn="base"/>
            <a:r>
              <a:rPr lang="en-US" dirty="0"/>
              <a:t>The central bank or government purchases foreign exchange when the rate of foreign currency rises and sells foreign exchange when the rates fall to maintain the stability of the exchange rate.</a:t>
            </a:r>
          </a:p>
          <a:p>
            <a:pPr algn="just" fontAlgn="base"/>
            <a:r>
              <a:rPr lang="en-US" dirty="0"/>
              <a:t>Thus government has to maintain large reserves of foreign currencies to maintain a fixed exchange rate.</a:t>
            </a:r>
          </a:p>
          <a:p>
            <a:pPr algn="just" fontAlgn="base"/>
            <a:r>
              <a:rPr lang="en-US" dirty="0"/>
              <a:t>When the value of one currency(domestic) is tied to another currency, then this process is known as </a:t>
            </a:r>
            <a:r>
              <a:rPr lang="en-US" b="1" dirty="0"/>
              <a:t>pegging,</a:t>
            </a:r>
            <a:r>
              <a:rPr lang="en-US" dirty="0"/>
              <a:t> and that’s why the fixed exchange rate system is also referred to as the </a:t>
            </a:r>
            <a:r>
              <a:rPr lang="en-US" b="1" dirty="0"/>
              <a:t>Pegged Exchange Rate System</a:t>
            </a:r>
            <a:r>
              <a:rPr lang="en-US" dirty="0"/>
              <a:t>.</a:t>
            </a:r>
          </a:p>
          <a:p>
            <a:pPr algn="just" fontAlgn="base"/>
            <a:r>
              <a:rPr lang="en-US" dirty="0"/>
              <a:t>When the value of one currency(domestic) is fixed in terms of another currency or in terms of gold, then it is called the </a:t>
            </a:r>
            <a:r>
              <a:rPr lang="en-US" b="1" dirty="0"/>
              <a:t>Parity Value</a:t>
            </a:r>
            <a:r>
              <a:rPr lang="en-US" dirty="0"/>
              <a:t> of currency.</a:t>
            </a:r>
          </a:p>
          <a:p>
            <a:pPr algn="just">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2. Flexible Exchange Rate System</a:t>
            </a:r>
            <a:endParaRPr lang="en-US" dirty="0"/>
          </a:p>
        </p:txBody>
      </p:sp>
      <p:sp>
        <p:nvSpPr>
          <p:cNvPr id="3" name="Content Placeholder 2"/>
          <p:cNvSpPr>
            <a:spLocks noGrp="1"/>
          </p:cNvSpPr>
          <p:nvPr>
            <p:ph idx="1"/>
          </p:nvPr>
        </p:nvSpPr>
        <p:spPr/>
        <p:txBody>
          <a:bodyPr>
            <a:normAutofit fontScale="70000" lnSpcReduction="20000"/>
          </a:bodyPr>
          <a:lstStyle/>
          <a:p>
            <a:pPr algn="just" fontAlgn="base">
              <a:buNone/>
            </a:pPr>
            <a:r>
              <a:rPr lang="en-US" dirty="0" smtClean="0"/>
              <a:t>Under </a:t>
            </a:r>
            <a:r>
              <a:rPr lang="en-US" dirty="0"/>
              <a:t>this system, the exchange rate for the currency is fixed by the forces of demand and supply of different currencies in the foreign exchange market. This system is also called the </a:t>
            </a:r>
            <a:r>
              <a:rPr lang="en-US" b="1" dirty="0"/>
              <a:t>Floating Rate of Exchange </a:t>
            </a:r>
            <a:r>
              <a:rPr lang="en-US" dirty="0"/>
              <a:t>or</a:t>
            </a:r>
            <a:r>
              <a:rPr lang="en-US" b="1" dirty="0"/>
              <a:t> Free Exchange Rate</a:t>
            </a:r>
            <a:r>
              <a:rPr lang="en-US" dirty="0"/>
              <a:t>. It is so because it is determined by the free play of supply and demand forces in the international money market.</a:t>
            </a:r>
          </a:p>
          <a:p>
            <a:pPr algn="just" fontAlgn="base"/>
            <a:r>
              <a:rPr lang="en-US" dirty="0"/>
              <a:t>Under the Flexible Exchange Rate system, there is no intervention by the government. </a:t>
            </a:r>
          </a:p>
          <a:p>
            <a:pPr algn="just" fontAlgn="base"/>
            <a:r>
              <a:rPr lang="en-US" dirty="0"/>
              <a:t>It is called flexible because the rate changes with the change in the market forces.</a:t>
            </a:r>
          </a:p>
          <a:p>
            <a:pPr algn="just" fontAlgn="base"/>
            <a:r>
              <a:rPr lang="en-US" dirty="0"/>
              <a:t>The exchange rate is determined through interactions of banks, firms, and other institutions that want to buy and sell foreign exchange in the foreign exchange market.</a:t>
            </a:r>
          </a:p>
          <a:p>
            <a:pPr algn="just" fontAlgn="base"/>
            <a:r>
              <a:rPr lang="en-US" dirty="0"/>
              <a:t>The rate at which the demand for foreign currency is equal to its supply is called the </a:t>
            </a:r>
            <a:r>
              <a:rPr lang="en-US" b="1" dirty="0"/>
              <a:t>Par Rate of Exchange, Normal Rate,</a:t>
            </a:r>
            <a:r>
              <a:rPr lang="en-US" dirty="0"/>
              <a:t> or </a:t>
            </a:r>
            <a:r>
              <a:rPr lang="en-US" b="1" dirty="0"/>
              <a:t>Equilibrium Rate of Foreign Exchange</a:t>
            </a:r>
            <a:r>
              <a:rPr lang="en-US" dirty="0"/>
              <a:t>.</a:t>
            </a:r>
          </a:p>
          <a:p>
            <a:pPr algn="just">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3. Managed Floating Exchange Rate</a:t>
            </a:r>
            <a:endParaRPr lang="en-US" dirty="0"/>
          </a:p>
        </p:txBody>
      </p:sp>
      <p:sp>
        <p:nvSpPr>
          <p:cNvPr id="3" name="Content Placeholder 2"/>
          <p:cNvSpPr>
            <a:spLocks noGrp="1"/>
          </p:cNvSpPr>
          <p:nvPr>
            <p:ph idx="1"/>
          </p:nvPr>
        </p:nvSpPr>
        <p:spPr/>
        <p:txBody>
          <a:bodyPr>
            <a:normAutofit fontScale="62500" lnSpcReduction="20000"/>
          </a:bodyPr>
          <a:lstStyle/>
          <a:p>
            <a:pPr algn="just" fontAlgn="base">
              <a:buNone/>
            </a:pPr>
            <a:r>
              <a:rPr lang="en-US" dirty="0" smtClean="0"/>
              <a:t>It </a:t>
            </a:r>
            <a:r>
              <a:rPr lang="en-US" dirty="0"/>
              <a:t>is the combination of the fixed rate system (the managed part) and the flexible rate system (the floating part), thus it is also called a </a:t>
            </a:r>
            <a:r>
              <a:rPr lang="en-US" b="1" dirty="0"/>
              <a:t>Hybrid System</a:t>
            </a:r>
            <a:r>
              <a:rPr lang="en-US" dirty="0"/>
              <a:t>. It refers to the system in which the foreign exchange rate is determined by the market forces and the central bank stabilizes the exchange rate in case of appreciation or depreciation of the domestic currency.</a:t>
            </a:r>
          </a:p>
          <a:p>
            <a:pPr algn="just" fontAlgn="base">
              <a:buNone/>
            </a:pPr>
            <a:r>
              <a:rPr lang="en-US" dirty="0"/>
              <a:t>Under this system, the central bank acts as a bulk buyer or seller of foreign exchange to control the fluctuation in the exchange rate. The central bank sells foreign exchange when the exchange rate is high to bring it down and vice versa. It is done for the protection of the interest of importers and exporters.</a:t>
            </a:r>
          </a:p>
          <a:p>
            <a:pPr algn="just" fontAlgn="base"/>
            <a:r>
              <a:rPr lang="en-US" dirty="0"/>
              <a:t>For this purpose, the central bank maintains the reserves of foreign exchange so that the exchange rate stays within a targeted value.</a:t>
            </a:r>
          </a:p>
          <a:p>
            <a:pPr algn="just" fontAlgn="base"/>
            <a:r>
              <a:rPr lang="en-US" dirty="0"/>
              <a:t>If a country manipulates the exchange rate by not following the rules and regulations, then it is known as </a:t>
            </a:r>
            <a:r>
              <a:rPr lang="en-US" b="1" dirty="0"/>
              <a:t>Dirty Floating</a:t>
            </a:r>
            <a:r>
              <a:rPr lang="en-US" dirty="0"/>
              <a:t>. </a:t>
            </a:r>
          </a:p>
          <a:p>
            <a:pPr algn="just" fontAlgn="base"/>
            <a:r>
              <a:rPr lang="en-US" dirty="0"/>
              <a:t>However, the central bank follows the necessary rules and regulations to influence the exchange rate.</a:t>
            </a:r>
          </a:p>
          <a:p>
            <a:pPr algn="just">
              <a:buNone/>
            </a:pP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9</TotalTime>
  <Words>443</Words>
  <Application>Microsoft Office PowerPoint</Application>
  <PresentationFormat>On-screen Show (4:3)</PresentationFormat>
  <Paragraphs>43</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Foundry</vt:lpstr>
      <vt:lpstr>Foreign Exchange Rate</vt:lpstr>
      <vt:lpstr>Slide 2</vt:lpstr>
      <vt:lpstr>Slide 3</vt:lpstr>
      <vt:lpstr>Slide 4</vt:lpstr>
      <vt:lpstr>What is Currency Depreciation?</vt:lpstr>
      <vt:lpstr>What is Currency Appreciation?</vt:lpstr>
      <vt:lpstr>1. Fixed Exchange Rate</vt:lpstr>
      <vt:lpstr>2. Flexible Exchange Rate System</vt:lpstr>
      <vt:lpstr>3. Managed Floating Exchange Rate</vt:lpstr>
      <vt:lpstr>Example of Managed Floating Exchange Rate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Foreign Exchange Rate</dc:title>
  <dc:creator>Hp</dc:creator>
  <cp:lastModifiedBy>Hp</cp:lastModifiedBy>
  <cp:revision>1</cp:revision>
  <dcterms:created xsi:type="dcterms:W3CDTF">2026-03-02T08:48:41Z</dcterms:created>
  <dcterms:modified xsi:type="dcterms:W3CDTF">2026-03-02T08:58:23Z</dcterms:modified>
</cp:coreProperties>
</file>